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59" r:id="rId4"/>
    <p:sldId id="269" r:id="rId5"/>
    <p:sldId id="270" r:id="rId6"/>
    <p:sldId id="271" r:id="rId7"/>
    <p:sldId id="272" r:id="rId8"/>
    <p:sldId id="273" r:id="rId9"/>
    <p:sldId id="274" r:id="rId10"/>
    <p:sldId id="275" r:id="rId11"/>
    <p:sldId id="276" r:id="rId12"/>
    <p:sldId id="278" r:id="rId13"/>
    <p:sldId id="279" r:id="rId14"/>
    <p:sldId id="280" r:id="rId15"/>
    <p:sldId id="268" r:id="rId16"/>
    <p:sldId id="281" r:id="rId17"/>
    <p:sldId id="260" r:id="rId1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865" autoAdjust="0"/>
    <p:restoredTop sz="94660"/>
  </p:normalViewPr>
  <p:slideViewPr>
    <p:cSldViewPr>
      <p:cViewPr varScale="1">
        <p:scale>
          <a:sx n="66" d="100"/>
          <a:sy n="66" d="100"/>
        </p:scale>
        <p:origin x="-1074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38A69-E73D-40E7-89FB-6764616BDAA9}" type="datetimeFigureOut">
              <a:rPr lang="en-CA" smtClean="0"/>
              <a:t>01/06/2013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321F03-83E9-4BD1-97C2-2E4C746DC111}" type="slidenum">
              <a:rPr lang="en-CA" smtClean="0"/>
              <a:t>‹#›</a:t>
            </a:fld>
            <a:endParaRPr lang="en-CA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38A69-E73D-40E7-89FB-6764616BDAA9}" type="datetimeFigureOut">
              <a:rPr lang="en-CA" smtClean="0"/>
              <a:t>01/06/2013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321F03-83E9-4BD1-97C2-2E4C746DC111}" type="slidenum">
              <a:rPr lang="en-CA" smtClean="0"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38A69-E73D-40E7-89FB-6764616BDAA9}" type="datetimeFigureOut">
              <a:rPr lang="en-CA" smtClean="0"/>
              <a:t>01/06/2013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321F03-83E9-4BD1-97C2-2E4C746DC111}" type="slidenum">
              <a:rPr lang="en-CA" smtClean="0"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>
          <a:xfrm>
            <a:off x="0" y="-27384"/>
            <a:ext cx="9517832" cy="6685800"/>
            <a:chOff x="0" y="-27384"/>
            <a:chExt cx="9517832" cy="6685800"/>
          </a:xfrm>
        </p:grpSpPr>
        <p:grpSp>
          <p:nvGrpSpPr>
            <p:cNvPr id="8" name="Group 7"/>
            <p:cNvGrpSpPr/>
            <p:nvPr/>
          </p:nvGrpSpPr>
          <p:grpSpPr>
            <a:xfrm>
              <a:off x="0" y="-27384"/>
              <a:ext cx="9144000" cy="980728"/>
              <a:chOff x="0" y="0"/>
              <a:chExt cx="9144000" cy="980728"/>
            </a:xfrm>
          </p:grpSpPr>
          <p:sp>
            <p:nvSpPr>
              <p:cNvPr id="11" name="Rectangle 10"/>
              <p:cNvSpPr/>
              <p:nvPr/>
            </p:nvSpPr>
            <p:spPr>
              <a:xfrm>
                <a:off x="0" y="0"/>
                <a:ext cx="9144000" cy="980728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2" name="Rounded Rectangle 11"/>
              <p:cNvSpPr/>
              <p:nvPr/>
            </p:nvSpPr>
            <p:spPr>
              <a:xfrm>
                <a:off x="251520" y="188640"/>
                <a:ext cx="8640960" cy="637128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80112" y="6165304"/>
              <a:ext cx="3937720" cy="493112"/>
            </a:xfrm>
            <a:prstGeom prst="rect">
              <a:avLst/>
            </a:prstGeom>
          </p:spPr>
        </p:pic>
      </p:grpSp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457200" y="-81880"/>
            <a:ext cx="8229600" cy="990600"/>
          </a:xfrm>
        </p:spPr>
        <p:txBody>
          <a:bodyPr/>
          <a:lstStyle>
            <a:lvl1pPr>
              <a:defRPr>
                <a:solidFill>
                  <a:srgbClr val="FF0000"/>
                </a:solidFill>
                <a:latin typeface="Arial Black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CA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38A69-E73D-40E7-89FB-6764616BDAA9}" type="datetimeFigureOut">
              <a:rPr lang="en-CA" smtClean="0"/>
              <a:t>01/06/2013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321F03-83E9-4BD1-97C2-2E4C746DC111}" type="slidenum">
              <a:rPr lang="en-CA" smtClean="0"/>
              <a:t>‹#›</a:t>
            </a:fld>
            <a:endParaRPr lang="en-CA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38A69-E73D-40E7-89FB-6764616BDAA9}" type="datetimeFigureOut">
              <a:rPr lang="en-CA" smtClean="0"/>
              <a:t>01/06/2013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321F03-83E9-4BD1-97C2-2E4C746DC111}" type="slidenum">
              <a:rPr lang="en-CA" smtClean="0"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38A69-E73D-40E7-89FB-6764616BDAA9}" type="datetimeFigureOut">
              <a:rPr lang="en-CA" smtClean="0"/>
              <a:t>01/06/2013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321F03-83E9-4BD1-97C2-2E4C746DC111}" type="slidenum">
              <a:rPr lang="en-CA" smtClean="0"/>
              <a:t>‹#›</a:t>
            </a:fld>
            <a:endParaRPr lang="en-CA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38A69-E73D-40E7-89FB-6764616BDAA9}" type="datetimeFigureOut">
              <a:rPr lang="en-CA" smtClean="0"/>
              <a:t>01/06/2013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321F03-83E9-4BD1-97C2-2E4C746DC111}" type="slidenum">
              <a:rPr lang="en-CA" smtClean="0"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38A69-E73D-40E7-89FB-6764616BDAA9}" type="datetimeFigureOut">
              <a:rPr lang="en-CA" smtClean="0"/>
              <a:t>01/06/2013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321F03-83E9-4BD1-97C2-2E4C746DC111}" type="slidenum">
              <a:rPr lang="en-CA" smtClean="0"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38A69-E73D-40E7-89FB-6764616BDAA9}" type="datetimeFigureOut">
              <a:rPr lang="en-CA" smtClean="0"/>
              <a:t>01/06/2013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321F03-83E9-4BD1-97C2-2E4C746DC111}" type="slidenum">
              <a:rPr lang="en-CA" smtClean="0"/>
              <a:t>‹#›</a:t>
            </a:fld>
            <a:endParaRPr lang="en-CA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38A69-E73D-40E7-89FB-6764616BDAA9}" type="datetimeFigureOut">
              <a:rPr lang="en-CA" smtClean="0"/>
              <a:t>01/06/2013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321F03-83E9-4BD1-97C2-2E4C746DC111}" type="slidenum">
              <a:rPr lang="en-CA" smtClean="0"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2B238A69-E73D-40E7-89FB-6764616BDAA9}" type="datetimeFigureOut">
              <a:rPr lang="en-CA" smtClean="0"/>
              <a:t>01/06/2013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B9321F03-83E9-4BD1-97C2-2E4C746DC111}" type="slidenum">
              <a:rPr lang="en-CA" smtClean="0"/>
              <a:t>‹#›</a:t>
            </a:fld>
            <a:endParaRPr lang="en-C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4" Type="http://schemas.openxmlformats.org/officeDocument/2006/relationships/hyperlink" Target="mailto:fire@b3dmultitech.com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fire@b3dmultitech.com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flash.flowplayer.org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flash.flowplayer.org/download/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Fire\Dropbox\Photos\SERYNA\UENO MARCH 2013\IMG_9286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18"/>
          <a:stretch/>
        </p:blipFill>
        <p:spPr bwMode="auto">
          <a:xfrm>
            <a:off x="0" y="357336"/>
            <a:ext cx="9144000" cy="6528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4932040" y="1196752"/>
            <a:ext cx="4032448" cy="4464496"/>
          </a:xfrm>
          <a:prstGeom prst="rect">
            <a:avLst/>
          </a:prstGeom>
          <a:solidFill>
            <a:schemeClr val="bg1">
              <a:alpha val="7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5085" y="4232032"/>
            <a:ext cx="3937720" cy="493112"/>
          </a:xfrm>
          <a:prstGeom prst="rect">
            <a:avLst/>
          </a:prstGeom>
        </p:spPr>
      </p:pic>
      <p:sp>
        <p:nvSpPr>
          <p:cNvPr id="11" name="Subtitle 2"/>
          <p:cNvSpPr txBox="1">
            <a:spLocks/>
          </p:cNvSpPr>
          <p:nvPr/>
        </p:nvSpPr>
        <p:spPr>
          <a:xfrm>
            <a:off x="5035085" y="4725144"/>
            <a:ext cx="3382144" cy="7878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14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2000" dirty="0" smtClean="0">
                <a:solidFill>
                  <a:schemeClr val="tx1"/>
                </a:solidFill>
              </a:rPr>
              <a:t>Presented by Paul Preibisch</a:t>
            </a:r>
          </a:p>
          <a:p>
            <a:r>
              <a:rPr lang="en-CA" sz="1400" dirty="0" smtClean="0">
                <a:solidFill>
                  <a:schemeClr val="tx1"/>
                </a:solidFill>
                <a:hlinkClick r:id="rId4"/>
              </a:rPr>
              <a:t>fire@b3dmultitech.com</a:t>
            </a:r>
            <a:endParaRPr lang="en-CA" sz="1400" dirty="0" smtClean="0">
              <a:solidFill>
                <a:schemeClr val="tx1"/>
              </a:solidFill>
            </a:endParaRPr>
          </a:p>
          <a:p>
            <a:r>
              <a:rPr lang="en-CA" sz="1400" dirty="0" smtClean="0">
                <a:solidFill>
                  <a:schemeClr val="tx1"/>
                </a:solidFill>
              </a:rPr>
              <a:t>Twitter: @fire</a:t>
            </a:r>
            <a:endParaRPr lang="en-CA" sz="1400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148064" y="1412776"/>
            <a:ext cx="352839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 smtClean="0">
                <a:solidFill>
                  <a:srgbClr val="FF0000"/>
                </a:solidFill>
                <a:latin typeface="Arial Black" pitchFamily="34" charset="0"/>
              </a:rPr>
              <a:t>Building a </a:t>
            </a:r>
            <a:r>
              <a:rPr lang="en-CA" sz="2800" dirty="0" err="1" smtClean="0">
                <a:solidFill>
                  <a:srgbClr val="00B050"/>
                </a:solidFill>
                <a:latin typeface="Arial Black" pitchFamily="34" charset="0"/>
              </a:rPr>
              <a:t>Javascript</a:t>
            </a:r>
            <a:r>
              <a:rPr lang="en-CA" sz="2800" dirty="0" smtClean="0">
                <a:solidFill>
                  <a:srgbClr val="00B050"/>
                </a:solidFill>
                <a:latin typeface="Arial Black" pitchFamily="34" charset="0"/>
              </a:rPr>
              <a:t> </a:t>
            </a:r>
            <a:r>
              <a:rPr lang="en-CA" sz="2800" dirty="0" smtClean="0">
                <a:solidFill>
                  <a:srgbClr val="FF0000"/>
                </a:solidFill>
                <a:latin typeface="Arial Black" pitchFamily="34" charset="0"/>
              </a:rPr>
              <a:t>User Interface in </a:t>
            </a:r>
            <a:r>
              <a:rPr lang="en-CA" sz="2800" dirty="0" smtClean="0">
                <a:latin typeface="Arial Black" pitchFamily="34" charset="0"/>
              </a:rPr>
              <a:t>Drupal 7</a:t>
            </a:r>
            <a:r>
              <a:rPr lang="en-CA" sz="2800" dirty="0" smtClean="0">
                <a:solidFill>
                  <a:srgbClr val="FF0000"/>
                </a:solidFill>
                <a:latin typeface="Arial Black" pitchFamily="34" charset="0"/>
              </a:rPr>
              <a:t> to control </a:t>
            </a:r>
            <a:r>
              <a:rPr lang="en-CA" sz="28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Arial Black" pitchFamily="34" charset="0"/>
              </a:rPr>
              <a:t>Flowplayer</a:t>
            </a:r>
            <a:endParaRPr lang="en-CA" sz="2800" dirty="0">
              <a:solidFill>
                <a:schemeClr val="accent6">
                  <a:lumMod val="60000"/>
                  <a:lumOff val="40000"/>
                </a:schemeClr>
              </a:solidFill>
              <a:latin typeface="Arial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5508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10590" y="241484"/>
            <a:ext cx="8121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 smtClean="0">
                <a:solidFill>
                  <a:srgbClr val="00B0F0"/>
                </a:solidFill>
                <a:latin typeface="Arial Black" pitchFamily="34" charset="0"/>
              </a:rPr>
              <a:t>3) Continued… </a:t>
            </a:r>
            <a:r>
              <a:rPr lang="en-CA" sz="2800" dirty="0" smtClean="0">
                <a:solidFill>
                  <a:srgbClr val="FF0000"/>
                </a:solidFill>
                <a:latin typeface="Arial Black" pitchFamily="34" charset="0"/>
              </a:rPr>
              <a:t>With RTMP</a:t>
            </a:r>
            <a:endParaRPr lang="en-CA" sz="2800" dirty="0">
              <a:solidFill>
                <a:srgbClr val="FF0000"/>
              </a:solidFill>
              <a:latin typeface="Arial Black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550" y="980728"/>
            <a:ext cx="2793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 err="1" smtClean="0">
                <a:solidFill>
                  <a:srgbClr val="0070C0"/>
                </a:solidFill>
              </a:rPr>
              <a:t>js</a:t>
            </a:r>
            <a:r>
              <a:rPr lang="en-CA" b="1" dirty="0" smtClean="0">
                <a:solidFill>
                  <a:srgbClr val="0070C0"/>
                </a:solidFill>
              </a:rPr>
              <a:t>/fp_example_3.js</a:t>
            </a:r>
            <a:endParaRPr lang="en-CA" b="1" dirty="0">
              <a:solidFill>
                <a:srgbClr val="0070C0"/>
              </a:solidFill>
            </a:endParaRP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1372319"/>
            <a:ext cx="9001000" cy="5153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98377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10590" y="241484"/>
            <a:ext cx="8121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 smtClean="0">
                <a:solidFill>
                  <a:srgbClr val="00B0F0"/>
                </a:solidFill>
                <a:latin typeface="Arial Black" pitchFamily="34" charset="0"/>
              </a:rPr>
              <a:t>3) Continued… </a:t>
            </a:r>
            <a:r>
              <a:rPr lang="en-CA" sz="2800" dirty="0" smtClean="0">
                <a:solidFill>
                  <a:srgbClr val="FF0000"/>
                </a:solidFill>
                <a:latin typeface="Arial Black" pitchFamily="34" charset="0"/>
              </a:rPr>
              <a:t>With RTMP</a:t>
            </a:r>
            <a:endParaRPr lang="en-CA" sz="2800" dirty="0">
              <a:solidFill>
                <a:srgbClr val="FF0000"/>
              </a:solidFill>
              <a:latin typeface="Arial Black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550" y="980728"/>
            <a:ext cx="2793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 err="1" smtClean="0">
                <a:solidFill>
                  <a:srgbClr val="0070C0"/>
                </a:solidFill>
              </a:rPr>
              <a:t>js</a:t>
            </a:r>
            <a:r>
              <a:rPr lang="en-CA" b="1" dirty="0" smtClean="0">
                <a:solidFill>
                  <a:srgbClr val="0070C0"/>
                </a:solidFill>
              </a:rPr>
              <a:t>/fp_example_3.js</a:t>
            </a:r>
            <a:endParaRPr lang="en-CA" b="1" dirty="0">
              <a:solidFill>
                <a:srgbClr val="0070C0"/>
              </a:solidFill>
            </a:endParaRPr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11" y="1844824"/>
            <a:ext cx="908389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072365">
            <a:off x="2718483" y="1956275"/>
            <a:ext cx="4735366" cy="3836804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12752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1393" y="1071527"/>
            <a:ext cx="2793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 err="1" smtClean="0">
                <a:solidFill>
                  <a:srgbClr val="7030A0"/>
                </a:solidFill>
              </a:rPr>
              <a:t>fp_example.module</a:t>
            </a:r>
            <a:endParaRPr lang="en-CA" b="1" dirty="0">
              <a:solidFill>
                <a:srgbClr val="7030A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10590" y="241484"/>
            <a:ext cx="8121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>
                <a:solidFill>
                  <a:srgbClr val="00B0F0"/>
                </a:solidFill>
                <a:latin typeface="Arial Black" pitchFamily="34" charset="0"/>
              </a:rPr>
              <a:t>4</a:t>
            </a:r>
            <a:r>
              <a:rPr lang="en-CA" sz="2800" dirty="0" smtClean="0">
                <a:solidFill>
                  <a:srgbClr val="00B0F0"/>
                </a:solidFill>
                <a:latin typeface="Arial Black" pitchFamily="34" charset="0"/>
              </a:rPr>
              <a:t>) </a:t>
            </a:r>
            <a:r>
              <a:rPr lang="en-CA" sz="2800" dirty="0" err="1" smtClean="0">
                <a:solidFill>
                  <a:srgbClr val="00B0F0"/>
                </a:solidFill>
                <a:latin typeface="Arial Black" pitchFamily="34" charset="0"/>
              </a:rPr>
              <a:t>Javascript</a:t>
            </a:r>
            <a:r>
              <a:rPr lang="en-CA" sz="2800" dirty="0" smtClean="0">
                <a:solidFill>
                  <a:srgbClr val="00B0F0"/>
                </a:solidFill>
                <a:latin typeface="Arial Black" pitchFamily="34" charset="0"/>
              </a:rPr>
              <a:t> UI  </a:t>
            </a:r>
            <a:r>
              <a:rPr lang="en-CA" sz="2800" dirty="0" smtClean="0">
                <a:solidFill>
                  <a:srgbClr val="FF0000"/>
                </a:solidFill>
                <a:latin typeface="Arial Black" pitchFamily="34" charset="0"/>
              </a:rPr>
              <a:t>With RTMP</a:t>
            </a:r>
            <a:endParaRPr lang="en-CA" sz="2800" dirty="0">
              <a:solidFill>
                <a:srgbClr val="FF0000"/>
              </a:solidFill>
              <a:latin typeface="Arial Black" pitchFamily="34" charset="0"/>
            </a:endParaRPr>
          </a:p>
        </p:txBody>
      </p:sp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514822"/>
            <a:ext cx="5591175" cy="436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25" y="4574629"/>
            <a:ext cx="7227887" cy="159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5868144" y="4342925"/>
            <a:ext cx="2376264" cy="92333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dirty="0" smtClean="0"/>
              <a:t>Add a new menu callback for example 4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27937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1393" y="1071527"/>
            <a:ext cx="2793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 err="1" smtClean="0">
                <a:solidFill>
                  <a:srgbClr val="7030A0"/>
                </a:solidFill>
              </a:rPr>
              <a:t>fp_example.module</a:t>
            </a:r>
            <a:endParaRPr lang="en-CA" b="1" dirty="0">
              <a:solidFill>
                <a:srgbClr val="7030A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10590" y="241484"/>
            <a:ext cx="8121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>
                <a:solidFill>
                  <a:srgbClr val="00B0F0"/>
                </a:solidFill>
                <a:latin typeface="Arial Black" pitchFamily="34" charset="0"/>
              </a:rPr>
              <a:t>4</a:t>
            </a:r>
            <a:r>
              <a:rPr lang="en-CA" sz="2800" dirty="0" smtClean="0">
                <a:solidFill>
                  <a:srgbClr val="00B0F0"/>
                </a:solidFill>
                <a:latin typeface="Arial Black" pitchFamily="34" charset="0"/>
              </a:rPr>
              <a:t>) Continued  </a:t>
            </a:r>
            <a:r>
              <a:rPr lang="en-CA" sz="2800" dirty="0" err="1" smtClean="0">
                <a:solidFill>
                  <a:srgbClr val="FF0000"/>
                </a:solidFill>
                <a:latin typeface="Arial Black" pitchFamily="34" charset="0"/>
              </a:rPr>
              <a:t>Javascript</a:t>
            </a:r>
            <a:r>
              <a:rPr lang="en-CA" sz="2800" dirty="0" smtClean="0">
                <a:solidFill>
                  <a:srgbClr val="FF0000"/>
                </a:solidFill>
                <a:latin typeface="Arial Black" pitchFamily="34" charset="0"/>
              </a:rPr>
              <a:t> UI  With RTMP</a:t>
            </a:r>
            <a:endParaRPr lang="en-CA" sz="2800" dirty="0">
              <a:solidFill>
                <a:srgbClr val="FF0000"/>
              </a:solidFill>
              <a:latin typeface="Arial Black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868144" y="4342925"/>
            <a:ext cx="2376264" cy="92333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dirty="0" smtClean="0"/>
              <a:t>Add a new menu callback for example 4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396067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1393" y="1071527"/>
            <a:ext cx="2793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 err="1" smtClean="0">
                <a:solidFill>
                  <a:srgbClr val="0070C0"/>
                </a:solidFill>
              </a:rPr>
              <a:t>css</a:t>
            </a:r>
            <a:r>
              <a:rPr lang="en-CA" b="1" dirty="0" smtClean="0">
                <a:solidFill>
                  <a:srgbClr val="0070C0"/>
                </a:solidFill>
              </a:rPr>
              <a:t>/fp_example_4.css</a:t>
            </a:r>
            <a:endParaRPr lang="en-CA" b="1" dirty="0">
              <a:solidFill>
                <a:srgbClr val="0070C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10590" y="241484"/>
            <a:ext cx="8121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>
                <a:solidFill>
                  <a:srgbClr val="00B0F0"/>
                </a:solidFill>
                <a:latin typeface="Arial Black" pitchFamily="34" charset="0"/>
              </a:rPr>
              <a:t>4</a:t>
            </a:r>
            <a:r>
              <a:rPr lang="en-CA" sz="2800" dirty="0" smtClean="0">
                <a:solidFill>
                  <a:srgbClr val="00B0F0"/>
                </a:solidFill>
                <a:latin typeface="Arial Black" pitchFamily="34" charset="0"/>
              </a:rPr>
              <a:t>) </a:t>
            </a:r>
            <a:r>
              <a:rPr lang="en-CA" sz="2800" dirty="0" err="1" smtClean="0">
                <a:solidFill>
                  <a:srgbClr val="00B0F0"/>
                </a:solidFill>
                <a:latin typeface="Arial Black" pitchFamily="34" charset="0"/>
              </a:rPr>
              <a:t>Javascript</a:t>
            </a:r>
            <a:r>
              <a:rPr lang="en-CA" sz="2800" dirty="0" smtClean="0">
                <a:solidFill>
                  <a:srgbClr val="00B0F0"/>
                </a:solidFill>
                <a:latin typeface="Arial Black" pitchFamily="34" charset="0"/>
              </a:rPr>
              <a:t> UI  </a:t>
            </a:r>
            <a:r>
              <a:rPr lang="en-CA" sz="2800" dirty="0" smtClean="0">
                <a:solidFill>
                  <a:srgbClr val="FF0000"/>
                </a:solidFill>
                <a:latin typeface="Arial Black" pitchFamily="34" charset="0"/>
              </a:rPr>
              <a:t>With RTMP</a:t>
            </a:r>
            <a:endParaRPr lang="en-CA" sz="2800" dirty="0">
              <a:solidFill>
                <a:srgbClr val="FF0000"/>
              </a:solidFill>
              <a:latin typeface="Arial Black" pitchFamily="34" charset="0"/>
            </a:endParaRPr>
          </a:p>
        </p:txBody>
      </p:sp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514822"/>
            <a:ext cx="5591175" cy="436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25" y="4574629"/>
            <a:ext cx="7227887" cy="159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6192180" y="2420888"/>
            <a:ext cx="2376264" cy="64633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dirty="0" smtClean="0"/>
              <a:t>Made nice buttons </a:t>
            </a:r>
            <a:r>
              <a:rPr lang="en-CA" dirty="0" err="1" smtClean="0"/>
              <a:t>etc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396067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9144000" cy="980728"/>
            <a:chOff x="0" y="0"/>
            <a:chExt cx="9144000" cy="980728"/>
          </a:xfrm>
        </p:grpSpPr>
        <p:sp>
          <p:nvSpPr>
            <p:cNvPr id="3" name="Rectangle 2"/>
            <p:cNvSpPr/>
            <p:nvPr/>
          </p:nvSpPr>
          <p:spPr>
            <a:xfrm>
              <a:off x="0" y="0"/>
              <a:ext cx="9144000" cy="98072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" name="Rounded Rectangle 3"/>
            <p:cNvSpPr/>
            <p:nvPr/>
          </p:nvSpPr>
          <p:spPr>
            <a:xfrm>
              <a:off x="251520" y="188640"/>
              <a:ext cx="8640960" cy="637128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2120" y="6320264"/>
            <a:ext cx="3937720" cy="49311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10590" y="332656"/>
            <a:ext cx="4536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>
                <a:solidFill>
                  <a:srgbClr val="FF0000"/>
                </a:solidFill>
                <a:latin typeface="Arial Black" pitchFamily="34" charset="0"/>
              </a:rPr>
              <a:t>GREAT CSS Tool:</a:t>
            </a:r>
            <a:endParaRPr lang="en-CA" dirty="0">
              <a:solidFill>
                <a:srgbClr val="FF0000"/>
              </a:solidFill>
              <a:latin typeface="Arial Black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248472" y="188640"/>
            <a:ext cx="4572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CA" sz="3200" b="1" dirty="0" smtClean="0"/>
              <a:t>http://ow.ly/lBgJI</a:t>
            </a:r>
            <a:endParaRPr lang="en-CA" sz="3200" b="1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6042" y="1259169"/>
            <a:ext cx="6476590" cy="4474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 descr="QRCod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203606"/>
            <a:ext cx="2057400" cy="2057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4922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1393" y="1071527"/>
            <a:ext cx="2793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 err="1">
                <a:solidFill>
                  <a:srgbClr val="0070C0"/>
                </a:solidFill>
              </a:rPr>
              <a:t>j</a:t>
            </a:r>
            <a:r>
              <a:rPr lang="en-CA" b="1" dirty="0" err="1" smtClean="0">
                <a:solidFill>
                  <a:srgbClr val="0070C0"/>
                </a:solidFill>
              </a:rPr>
              <a:t>s</a:t>
            </a:r>
            <a:r>
              <a:rPr lang="en-CA" b="1" dirty="0" smtClean="0">
                <a:solidFill>
                  <a:srgbClr val="0070C0"/>
                </a:solidFill>
              </a:rPr>
              <a:t>/fp_example_4.js</a:t>
            </a:r>
            <a:endParaRPr lang="en-CA" b="1" dirty="0">
              <a:solidFill>
                <a:srgbClr val="0070C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10590" y="241484"/>
            <a:ext cx="8121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>
                <a:solidFill>
                  <a:srgbClr val="00B0F0"/>
                </a:solidFill>
                <a:latin typeface="Arial Black" pitchFamily="34" charset="0"/>
              </a:rPr>
              <a:t>4</a:t>
            </a:r>
            <a:r>
              <a:rPr lang="en-CA" sz="2800" dirty="0" smtClean="0">
                <a:solidFill>
                  <a:srgbClr val="00B0F0"/>
                </a:solidFill>
                <a:latin typeface="Arial Black" pitchFamily="34" charset="0"/>
              </a:rPr>
              <a:t>) </a:t>
            </a:r>
            <a:r>
              <a:rPr lang="en-CA" sz="2800" dirty="0" err="1" smtClean="0">
                <a:solidFill>
                  <a:srgbClr val="00B0F0"/>
                </a:solidFill>
                <a:latin typeface="Arial Black" pitchFamily="34" charset="0"/>
              </a:rPr>
              <a:t>Javascript</a:t>
            </a:r>
            <a:r>
              <a:rPr lang="en-CA" sz="2800" dirty="0" smtClean="0">
                <a:solidFill>
                  <a:srgbClr val="00B0F0"/>
                </a:solidFill>
                <a:latin typeface="Arial Black" pitchFamily="34" charset="0"/>
              </a:rPr>
              <a:t> UI  </a:t>
            </a:r>
            <a:r>
              <a:rPr lang="en-CA" sz="2800" dirty="0" smtClean="0">
                <a:solidFill>
                  <a:srgbClr val="FF0000"/>
                </a:solidFill>
                <a:latin typeface="Arial Black" pitchFamily="34" charset="0"/>
              </a:rPr>
              <a:t>With RTMP</a:t>
            </a:r>
            <a:endParaRPr lang="en-CA" sz="2800" dirty="0">
              <a:solidFill>
                <a:srgbClr val="FF0000"/>
              </a:solidFill>
              <a:latin typeface="Arial Black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192180" y="2420888"/>
            <a:ext cx="2376264" cy="64633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dirty="0" smtClean="0"/>
              <a:t>Made nice buttons </a:t>
            </a:r>
            <a:r>
              <a:rPr lang="en-CA" dirty="0" err="1" smtClean="0"/>
              <a:t>etc</a:t>
            </a:r>
            <a:endParaRPr lang="en-CA" dirty="0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825" y="1604963"/>
            <a:ext cx="8132763" cy="364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474965">
            <a:off x="1223963" y="709613"/>
            <a:ext cx="6694487" cy="543877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63349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5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Picture 1" descr="H:\DROPBOX\PICTURES\MEGURO 2013\IMG_9839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4709933" y="836712"/>
            <a:ext cx="4032448" cy="4464496"/>
          </a:xfrm>
          <a:prstGeom prst="rect">
            <a:avLst/>
          </a:prstGeom>
          <a:solidFill>
            <a:schemeClr val="bg1">
              <a:alpha val="7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2978" y="3871992"/>
            <a:ext cx="3937720" cy="493112"/>
          </a:xfrm>
          <a:prstGeom prst="rect">
            <a:avLst/>
          </a:prstGeom>
        </p:spPr>
      </p:pic>
      <p:sp>
        <p:nvSpPr>
          <p:cNvPr id="7" name="Subtitle 2"/>
          <p:cNvSpPr txBox="1">
            <a:spLocks/>
          </p:cNvSpPr>
          <p:nvPr/>
        </p:nvSpPr>
        <p:spPr>
          <a:xfrm>
            <a:off x="4812978" y="4365104"/>
            <a:ext cx="3382144" cy="7878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14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2000" dirty="0" smtClean="0">
                <a:solidFill>
                  <a:schemeClr val="tx1"/>
                </a:solidFill>
              </a:rPr>
              <a:t>Presented by Paul Preibisch</a:t>
            </a:r>
          </a:p>
          <a:p>
            <a:r>
              <a:rPr lang="en-CA" sz="1400" dirty="0" smtClean="0">
                <a:solidFill>
                  <a:schemeClr val="tx1"/>
                </a:solidFill>
                <a:hlinkClick r:id="rId4"/>
              </a:rPr>
              <a:t>fire@b3dmultitech.com</a:t>
            </a:r>
            <a:endParaRPr lang="en-CA" sz="1400" dirty="0" smtClean="0">
              <a:solidFill>
                <a:schemeClr val="tx1"/>
              </a:solidFill>
            </a:endParaRPr>
          </a:p>
          <a:p>
            <a:r>
              <a:rPr lang="en-CA" sz="1400" dirty="0" smtClean="0">
                <a:solidFill>
                  <a:schemeClr val="tx1"/>
                </a:solidFill>
              </a:rPr>
              <a:t>Twitter: @fire</a:t>
            </a:r>
            <a:endParaRPr lang="en-CA" sz="1400" dirty="0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925957" y="1052736"/>
            <a:ext cx="3528392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 err="1" smtClean="0">
                <a:solidFill>
                  <a:srgbClr val="FF0000"/>
                </a:solidFill>
                <a:latin typeface="Arial Black" pitchFamily="34" charset="0"/>
              </a:rPr>
              <a:t>Thankyou</a:t>
            </a:r>
            <a:r>
              <a:rPr lang="en-CA" sz="2800" dirty="0" smtClean="0">
                <a:solidFill>
                  <a:srgbClr val="FF0000"/>
                </a:solidFill>
                <a:latin typeface="Arial Black" pitchFamily="34" charset="0"/>
              </a:rPr>
              <a:t>!</a:t>
            </a:r>
          </a:p>
          <a:p>
            <a:pPr algn="ctr"/>
            <a:endParaRPr lang="en-CA" sz="2800" dirty="0">
              <a:solidFill>
                <a:srgbClr val="FF0000"/>
              </a:solidFill>
              <a:latin typeface="Arial Black" pitchFamily="34" charset="0"/>
            </a:endParaRPr>
          </a:p>
          <a:p>
            <a:pPr algn="ctr"/>
            <a:r>
              <a:rPr lang="en-CA" sz="2000" dirty="0" smtClean="0">
                <a:latin typeface="Arial Black" pitchFamily="34" charset="0"/>
              </a:rPr>
              <a:t>fire@b3dmultitech.com</a:t>
            </a:r>
            <a:endParaRPr lang="en-CA" sz="2800" dirty="0">
              <a:latin typeface="Arial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7113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10590" y="241484"/>
            <a:ext cx="45365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 smtClean="0">
                <a:solidFill>
                  <a:srgbClr val="FF0000"/>
                </a:solidFill>
                <a:latin typeface="Arial Black" pitchFamily="34" charset="0"/>
              </a:rPr>
              <a:t>Flowplayer Flash</a:t>
            </a:r>
            <a:endParaRPr lang="en-CA" sz="2800" dirty="0">
              <a:solidFill>
                <a:srgbClr val="FF0000"/>
              </a:solidFill>
              <a:latin typeface="Arial Black" pitchFamily="34" charset="0"/>
            </a:endParaRPr>
          </a:p>
        </p:txBody>
      </p:sp>
      <p:pic>
        <p:nvPicPr>
          <p:cNvPr id="12289" name="Picture 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278004">
            <a:off x="4167918" y="1888836"/>
            <a:ext cx="4193572" cy="2501081"/>
          </a:xfrm>
          <a:prstGeom prst="rect">
            <a:avLst/>
          </a:prstGeom>
          <a:noFill/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1" name="Picture 3" descr="QRCod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196752"/>
            <a:ext cx="2057400" cy="2057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2339752" y="1340768"/>
            <a:ext cx="3924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>
                <a:hlinkClick r:id="rId4"/>
              </a:rPr>
              <a:t>http://flash.flowplayer.org/</a:t>
            </a:r>
            <a:endParaRPr lang="en-CA" dirty="0"/>
          </a:p>
        </p:txBody>
      </p:sp>
      <p:sp>
        <p:nvSpPr>
          <p:cNvPr id="13" name="TextBox 12"/>
          <p:cNvSpPr txBox="1"/>
          <p:nvPr/>
        </p:nvSpPr>
        <p:spPr>
          <a:xfrm>
            <a:off x="410590" y="3254153"/>
            <a:ext cx="453650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CA" sz="2000" dirty="0" smtClean="0">
                <a:latin typeface="Arial Black" pitchFamily="34" charset="0"/>
              </a:rPr>
              <a:t>Powerful API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CA" sz="2000" dirty="0" smtClean="0">
                <a:solidFill>
                  <a:srgbClr val="FF0000"/>
                </a:solidFill>
                <a:latin typeface="+mj-lt"/>
              </a:rPr>
              <a:t>$f().seek(100);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CA" sz="2000" dirty="0" smtClean="0">
                <a:solidFill>
                  <a:srgbClr val="FF0000"/>
                </a:solidFill>
                <a:latin typeface="+mj-lt"/>
              </a:rPr>
              <a:t>$f().play();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CA" sz="2000" dirty="0" smtClean="0">
                <a:solidFill>
                  <a:srgbClr val="FF0000"/>
                </a:solidFill>
                <a:latin typeface="+mj-lt"/>
              </a:rPr>
              <a:t>$f().stop();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CA" sz="2000" dirty="0" smtClean="0">
                <a:solidFill>
                  <a:srgbClr val="FF0000"/>
                </a:solidFill>
                <a:latin typeface="+mj-lt"/>
              </a:rPr>
              <a:t>$f().</a:t>
            </a:r>
            <a:r>
              <a:rPr lang="en-CA" sz="2000" dirty="0" err="1" smtClean="0">
                <a:solidFill>
                  <a:srgbClr val="FF0000"/>
                </a:solidFill>
                <a:latin typeface="+mj-lt"/>
              </a:rPr>
              <a:t>onCaption</a:t>
            </a:r>
            <a:endParaRPr lang="en-CA" sz="2000" dirty="0" smtClean="0">
              <a:solidFill>
                <a:srgbClr val="FF0000"/>
              </a:solidFill>
              <a:latin typeface="+mj-lt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CA" sz="2000" dirty="0" smtClean="0">
                <a:latin typeface="Arial Black" pitchFamily="34" charset="0"/>
              </a:rPr>
              <a:t>Powerful Flash Plugins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CA" sz="2000" dirty="0" smtClean="0">
                <a:solidFill>
                  <a:srgbClr val="FF0000"/>
                </a:solidFill>
              </a:rPr>
              <a:t>Captions plugin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CA" sz="2000" dirty="0" smtClean="0">
                <a:solidFill>
                  <a:srgbClr val="FF0000"/>
                </a:solidFill>
              </a:rPr>
              <a:t>Content plugin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CA" sz="2000" dirty="0" smtClean="0">
                <a:solidFill>
                  <a:srgbClr val="FF0000"/>
                </a:solidFill>
              </a:rPr>
              <a:t>Controls Plugin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CA" sz="2000" dirty="0" err="1" smtClean="0">
                <a:solidFill>
                  <a:srgbClr val="FF0000"/>
                </a:solidFill>
              </a:rPr>
              <a:t>Youtube</a:t>
            </a:r>
            <a:r>
              <a:rPr lang="en-CA" sz="2000" dirty="0" smtClean="0">
                <a:solidFill>
                  <a:srgbClr val="FF0000"/>
                </a:solidFill>
              </a:rPr>
              <a:t> Plugin</a:t>
            </a:r>
            <a:endParaRPr lang="en-CA" sz="2000" dirty="0">
              <a:solidFill>
                <a:srgbClr val="FF0000"/>
              </a:solidFill>
            </a:endParaRPr>
          </a:p>
          <a:p>
            <a:pPr marL="800100" lvl="1" indent="-342900">
              <a:buFont typeface="Arial" pitchFamily="34" charset="0"/>
              <a:buChar char="•"/>
            </a:pPr>
            <a:endParaRPr lang="en-CA" sz="2000" dirty="0" smtClean="0">
              <a:latin typeface="Arial Black" pitchFamily="34" charset="0"/>
            </a:endParaRPr>
          </a:p>
          <a:p>
            <a:pPr marL="342900" indent="-342900">
              <a:buFont typeface="Arial" pitchFamily="34" charset="0"/>
              <a:buChar char="•"/>
            </a:pPr>
            <a:endParaRPr lang="en-CA" sz="2000" dirty="0">
              <a:solidFill>
                <a:srgbClr val="FF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87113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10590" y="241484"/>
            <a:ext cx="8121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 smtClean="0">
                <a:solidFill>
                  <a:srgbClr val="00B0F0"/>
                </a:solidFill>
                <a:latin typeface="Arial Black" pitchFamily="34" charset="0"/>
              </a:rPr>
              <a:t>1) </a:t>
            </a:r>
            <a:r>
              <a:rPr lang="en-CA" sz="2800" dirty="0" smtClean="0">
                <a:solidFill>
                  <a:srgbClr val="FF0000"/>
                </a:solidFill>
                <a:latin typeface="Arial Black" pitchFamily="34" charset="0"/>
              </a:rPr>
              <a:t>Let’s create a simple custom module!</a:t>
            </a:r>
            <a:endParaRPr lang="en-CA" sz="2800" dirty="0">
              <a:solidFill>
                <a:srgbClr val="FF0000"/>
              </a:solidFill>
              <a:latin typeface="Arial Black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23528" y="1052736"/>
            <a:ext cx="2793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 smtClean="0">
                <a:solidFill>
                  <a:srgbClr val="FFC000"/>
                </a:solidFill>
              </a:rPr>
              <a:t>fp_example.info</a:t>
            </a:r>
            <a:endParaRPr lang="en-CA" b="1" dirty="0">
              <a:solidFill>
                <a:srgbClr val="FFC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2107" y="2483604"/>
            <a:ext cx="2793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 err="1" smtClean="0">
                <a:solidFill>
                  <a:srgbClr val="7030A0"/>
                </a:solidFill>
              </a:rPr>
              <a:t>fp_example.module</a:t>
            </a:r>
            <a:endParaRPr lang="en-CA" b="1" dirty="0">
              <a:solidFill>
                <a:srgbClr val="7030A0"/>
              </a:solidFill>
            </a:endParaRPr>
          </a:p>
        </p:txBody>
      </p:sp>
      <p:pic>
        <p:nvPicPr>
          <p:cNvPr id="11265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887" y="1422068"/>
            <a:ext cx="8123237" cy="866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590" y="2850930"/>
            <a:ext cx="6692978" cy="31703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6444208" y="2852936"/>
            <a:ext cx="1944216" cy="64633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dirty="0" smtClean="0"/>
              <a:t>Create Menu Item Callback</a:t>
            </a:r>
            <a:endParaRPr lang="en-CA" dirty="0"/>
          </a:p>
        </p:txBody>
      </p:sp>
      <p:sp>
        <p:nvSpPr>
          <p:cNvPr id="13" name="TextBox 12"/>
          <p:cNvSpPr txBox="1"/>
          <p:nvPr/>
        </p:nvSpPr>
        <p:spPr>
          <a:xfrm>
            <a:off x="7077087" y="914236"/>
            <a:ext cx="1944216" cy="3693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dirty="0" smtClean="0"/>
              <a:t>Define module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187113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340768"/>
            <a:ext cx="8964488" cy="251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10590" y="241484"/>
            <a:ext cx="8121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 smtClean="0">
                <a:solidFill>
                  <a:srgbClr val="00B0F0"/>
                </a:solidFill>
                <a:latin typeface="Arial Black" pitchFamily="34" charset="0"/>
              </a:rPr>
              <a:t>1) continued… (Custom Module with FP)</a:t>
            </a:r>
            <a:endParaRPr lang="en-CA" sz="2800" dirty="0">
              <a:solidFill>
                <a:srgbClr val="00B0F0"/>
              </a:solidFill>
              <a:latin typeface="Arial Black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22558" y="1052736"/>
            <a:ext cx="2793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 smtClean="0">
                <a:solidFill>
                  <a:srgbClr val="00B050"/>
                </a:solidFill>
              </a:rPr>
              <a:t>fp_example.inc</a:t>
            </a:r>
            <a:endParaRPr lang="en-CA" b="1" dirty="0">
              <a:solidFill>
                <a:srgbClr val="00B05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660232" y="2206605"/>
            <a:ext cx="1944216" cy="64633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dirty="0" smtClean="0"/>
              <a:t>Add page content</a:t>
            </a:r>
            <a:endParaRPr lang="en-CA" dirty="0"/>
          </a:p>
        </p:txBody>
      </p:sp>
      <p:pic>
        <p:nvPicPr>
          <p:cNvPr id="1536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879231">
            <a:off x="2141290" y="2554999"/>
            <a:ext cx="5009012" cy="3570324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81710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10590" y="241484"/>
            <a:ext cx="8121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 smtClean="0">
                <a:solidFill>
                  <a:srgbClr val="00B0F0"/>
                </a:solidFill>
                <a:latin typeface="Arial Black" pitchFamily="34" charset="0"/>
              </a:rPr>
              <a:t>2) </a:t>
            </a:r>
            <a:r>
              <a:rPr lang="en-CA" sz="2800" dirty="0" smtClean="0">
                <a:solidFill>
                  <a:srgbClr val="FF0000"/>
                </a:solidFill>
                <a:latin typeface="Arial Black" pitchFamily="34" charset="0"/>
              </a:rPr>
              <a:t>Let’s access </a:t>
            </a:r>
            <a:r>
              <a:rPr lang="en-CA" sz="2800" dirty="0">
                <a:solidFill>
                  <a:srgbClr val="FF0000"/>
                </a:solidFill>
                <a:latin typeface="Arial Black" pitchFamily="34" charset="0"/>
              </a:rPr>
              <a:t>F</a:t>
            </a:r>
            <a:r>
              <a:rPr lang="en-CA" sz="2800" dirty="0" smtClean="0">
                <a:solidFill>
                  <a:srgbClr val="FF0000"/>
                </a:solidFill>
                <a:latin typeface="Arial Black" pitchFamily="34" charset="0"/>
              </a:rPr>
              <a:t>lowplayer directly</a:t>
            </a:r>
            <a:endParaRPr lang="en-CA" sz="2800" dirty="0">
              <a:solidFill>
                <a:srgbClr val="FF0000"/>
              </a:solidFill>
              <a:latin typeface="Arial Black" pitchFamily="34" charset="0"/>
            </a:endParaRPr>
          </a:p>
        </p:txBody>
      </p:sp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590" y="1389476"/>
            <a:ext cx="7215944" cy="49918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6372200" y="3429000"/>
            <a:ext cx="1944216" cy="120032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dirty="0" smtClean="0"/>
              <a:t>Create a new Menu Item Callback for example 2</a:t>
            </a:r>
            <a:endParaRPr lang="en-CA" dirty="0"/>
          </a:p>
        </p:txBody>
      </p:sp>
      <p:sp>
        <p:nvSpPr>
          <p:cNvPr id="14" name="TextBox 13"/>
          <p:cNvSpPr txBox="1"/>
          <p:nvPr/>
        </p:nvSpPr>
        <p:spPr>
          <a:xfrm>
            <a:off x="50550" y="980728"/>
            <a:ext cx="2793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 err="1" smtClean="0">
                <a:solidFill>
                  <a:srgbClr val="7030A0"/>
                </a:solidFill>
              </a:rPr>
              <a:t>fp_example.module</a:t>
            </a:r>
            <a:endParaRPr lang="en-CA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7113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1393" y="1268760"/>
            <a:ext cx="2793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 smtClean="0">
                <a:solidFill>
                  <a:srgbClr val="00B050"/>
                </a:solidFill>
              </a:rPr>
              <a:t>fp_example.inc</a:t>
            </a:r>
            <a:endParaRPr lang="en-CA" b="1" dirty="0">
              <a:solidFill>
                <a:srgbClr val="00B05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10590" y="241484"/>
            <a:ext cx="8121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 smtClean="0">
                <a:solidFill>
                  <a:srgbClr val="00B0F0"/>
                </a:solidFill>
                <a:latin typeface="Arial Black" pitchFamily="34" charset="0"/>
              </a:rPr>
              <a:t>2) Continued (access FP directly)</a:t>
            </a:r>
            <a:endParaRPr lang="en-CA" sz="2800" dirty="0">
              <a:solidFill>
                <a:srgbClr val="FF0000"/>
              </a:solidFill>
              <a:latin typeface="Arial Black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355976" y="1256928"/>
            <a:ext cx="4392488" cy="64633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dirty="0" smtClean="0"/>
              <a:t>Add your own </a:t>
            </a:r>
            <a:r>
              <a:rPr lang="en-CA" dirty="0" err="1" smtClean="0"/>
              <a:t>javascript</a:t>
            </a:r>
            <a:r>
              <a:rPr lang="en-CA" dirty="0" smtClean="0"/>
              <a:t> -  to call </a:t>
            </a:r>
            <a:r>
              <a:rPr lang="en-CA" dirty="0" err="1" smtClean="0"/>
              <a:t>flowplayer</a:t>
            </a:r>
            <a:endParaRPr lang="en-CA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1477" y="4731920"/>
            <a:ext cx="3219450" cy="1057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5251477" y="4277007"/>
            <a:ext cx="2793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 smtClean="0"/>
              <a:t>fp_example_2.css</a:t>
            </a:r>
            <a:endParaRPr lang="en-CA" b="1" dirty="0"/>
          </a:p>
        </p:txBody>
      </p:sp>
      <p:sp>
        <p:nvSpPr>
          <p:cNvPr id="2" name="Rectangle 1"/>
          <p:cNvSpPr/>
          <p:nvPr/>
        </p:nvSpPr>
        <p:spPr>
          <a:xfrm>
            <a:off x="148594" y="6309320"/>
            <a:ext cx="38524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 smtClean="0">
                <a:hlinkClick r:id="rId3"/>
              </a:rPr>
              <a:t>http://flash.flowplayer.org/download/</a:t>
            </a:r>
            <a:endParaRPr lang="en-CA" dirty="0"/>
          </a:p>
        </p:txBody>
      </p:sp>
      <p:pic>
        <p:nvPicPr>
          <p:cNvPr id="17412" name="Picture 4" descr="QRCod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4581128"/>
            <a:ext cx="1680558" cy="1680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2015716" y="4798893"/>
            <a:ext cx="1836204" cy="92333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dirty="0" smtClean="0">
                <a:sym typeface="Wingdings" pitchFamily="2" charset="2"/>
              </a:rPr>
              <a:t> </a:t>
            </a:r>
            <a:r>
              <a:rPr lang="en-CA" dirty="0" smtClean="0"/>
              <a:t>Download Flowplayer Flash here</a:t>
            </a:r>
            <a:endParaRPr lang="en-CA" dirty="0"/>
          </a:p>
        </p:txBody>
      </p:sp>
      <p:pic>
        <p:nvPicPr>
          <p:cNvPr id="1741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88840"/>
            <a:ext cx="8964488" cy="2114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3367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1393" y="1259468"/>
            <a:ext cx="2793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 smtClean="0">
                <a:solidFill>
                  <a:srgbClr val="0070C0"/>
                </a:solidFill>
              </a:rPr>
              <a:t>/</a:t>
            </a:r>
            <a:r>
              <a:rPr lang="en-CA" b="1" dirty="0" err="1" smtClean="0">
                <a:solidFill>
                  <a:srgbClr val="0070C0"/>
                </a:solidFill>
              </a:rPr>
              <a:t>js</a:t>
            </a:r>
            <a:r>
              <a:rPr lang="en-CA" b="1" dirty="0" smtClean="0">
                <a:solidFill>
                  <a:srgbClr val="0070C0"/>
                </a:solidFill>
              </a:rPr>
              <a:t>/fp_example_2.js</a:t>
            </a:r>
            <a:endParaRPr lang="en-CA" b="1" dirty="0">
              <a:solidFill>
                <a:srgbClr val="0070C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10590" y="241484"/>
            <a:ext cx="8121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 smtClean="0">
                <a:solidFill>
                  <a:srgbClr val="00B0F0"/>
                </a:solidFill>
                <a:latin typeface="Arial Black" pitchFamily="34" charset="0"/>
              </a:rPr>
              <a:t>2) Continued (access FP directly)</a:t>
            </a:r>
            <a:endParaRPr lang="en-CA" sz="2800" dirty="0">
              <a:solidFill>
                <a:srgbClr val="FF0000"/>
              </a:solidFill>
              <a:latin typeface="Arial Black" pitchFamily="34" charset="0"/>
            </a:endParaRPr>
          </a:p>
        </p:txBody>
      </p:sp>
      <p:pic>
        <p:nvPicPr>
          <p:cNvPr id="19457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8" y="1909763"/>
            <a:ext cx="8892480" cy="36794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072365">
            <a:off x="2718483" y="2172299"/>
            <a:ext cx="4735366" cy="3836804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80263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10590" y="241484"/>
            <a:ext cx="8121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 smtClean="0">
                <a:solidFill>
                  <a:srgbClr val="FF0000"/>
                </a:solidFill>
                <a:latin typeface="Arial Black" pitchFamily="34" charset="0"/>
              </a:rPr>
              <a:t>3) With RTMP</a:t>
            </a:r>
            <a:endParaRPr lang="en-CA" sz="2800" dirty="0">
              <a:solidFill>
                <a:srgbClr val="FF0000"/>
              </a:solidFill>
              <a:latin typeface="Arial Black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868144" y="4342925"/>
            <a:ext cx="2376264" cy="92333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dirty="0" smtClean="0"/>
              <a:t>Add a new menu callback for example 3</a:t>
            </a:r>
            <a:endParaRPr lang="en-CA" dirty="0"/>
          </a:p>
        </p:txBody>
      </p:sp>
      <p:pic>
        <p:nvPicPr>
          <p:cNvPr id="18433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194" y="1475953"/>
            <a:ext cx="5695950" cy="4905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1393" y="1071527"/>
            <a:ext cx="2793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 err="1" smtClean="0">
                <a:solidFill>
                  <a:srgbClr val="7030A0"/>
                </a:solidFill>
              </a:rPr>
              <a:t>fp_example.module</a:t>
            </a:r>
            <a:endParaRPr lang="en-CA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5558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10590" y="241484"/>
            <a:ext cx="8121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 smtClean="0">
                <a:solidFill>
                  <a:srgbClr val="00B0F0"/>
                </a:solidFill>
                <a:latin typeface="Arial Black" pitchFamily="34" charset="0"/>
              </a:rPr>
              <a:t>3) Continued… </a:t>
            </a:r>
            <a:r>
              <a:rPr lang="en-CA" sz="2800" dirty="0" smtClean="0">
                <a:solidFill>
                  <a:srgbClr val="FF0000"/>
                </a:solidFill>
                <a:latin typeface="Arial Black" pitchFamily="34" charset="0"/>
              </a:rPr>
              <a:t>With RTMP</a:t>
            </a:r>
            <a:endParaRPr lang="en-CA" sz="2800" dirty="0">
              <a:solidFill>
                <a:srgbClr val="FF0000"/>
              </a:solidFill>
              <a:latin typeface="Arial Black" pitchFamily="34" charset="0"/>
            </a:endParaRP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484784"/>
            <a:ext cx="9036496" cy="2152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0550" y="980728"/>
            <a:ext cx="2793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 smtClean="0">
                <a:solidFill>
                  <a:srgbClr val="00B050"/>
                </a:solidFill>
              </a:rPr>
              <a:t>fp_example.inc</a:t>
            </a:r>
            <a:endParaRPr lang="en-CA" b="1" dirty="0">
              <a:solidFill>
                <a:srgbClr val="00B050"/>
              </a:solidFill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1477" y="4731920"/>
            <a:ext cx="3219450" cy="1057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5251477" y="4277007"/>
            <a:ext cx="2793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 smtClean="0"/>
              <a:t>fp_example_3.css</a:t>
            </a:r>
            <a:endParaRPr lang="en-CA" b="1" dirty="0"/>
          </a:p>
        </p:txBody>
      </p:sp>
    </p:spTree>
    <p:extLst>
      <p:ext uri="{BB962C8B-B14F-4D97-AF65-F5344CB8AC3E}">
        <p14:creationId xmlns:p14="http://schemas.microsoft.com/office/powerpoint/2010/main" val="3047047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</Template>
  <TotalTime>232</TotalTime>
  <Words>249</Words>
  <Application>Microsoft Office PowerPoint</Application>
  <PresentationFormat>On-screen Show (4:3)</PresentationFormat>
  <Paragraphs>65</Paragraphs>
  <Slides>17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Clarity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Fire</dc:creator>
  <cp:lastModifiedBy>Fire</cp:lastModifiedBy>
  <cp:revision>20</cp:revision>
  <dcterms:created xsi:type="dcterms:W3CDTF">2013-05-31T22:41:09Z</dcterms:created>
  <dcterms:modified xsi:type="dcterms:W3CDTF">2013-06-01T02:33:30Z</dcterms:modified>
</cp:coreProperties>
</file>